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jp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59" r:id="rId7"/>
    <p:sldId id="260" r:id="rId8"/>
  </p:sldIdLst>
  <p:sldSz cx="7559675" cy="104394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o-An Phan" initials="BPQ" lastIdx="3" clrIdx="0">
    <p:extLst>
      <p:ext uri="{19B8F6BF-5375-455C-9EA6-DF929625EA0E}">
        <p15:presenceInfo xmlns:p15="http://schemas.microsoft.com/office/powerpoint/2012/main" userId="Bao-An Phan" providerId="None"/>
      </p:ext>
    </p:extLst>
  </p:cmAuthor>
  <p:cmAuthor id="2" name="kerstin.schilcher" initials="ke" lastIdx="2" clrIdx="1">
    <p:extLst>
      <p:ext uri="{19B8F6BF-5375-455C-9EA6-DF929625EA0E}">
        <p15:presenceInfo xmlns:p15="http://schemas.microsoft.com/office/powerpoint/2012/main" userId="S::kerstin.schilcher@energyagency.at::2f0678c3-4d73-49a5-8e8f-f2f165547e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51D63C-7EF9-4622-B4B2-272512F06E14}" v="8" dt="2023-10-23T13:22:47.2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94"/>
    <p:restoredTop sz="94669"/>
  </p:normalViewPr>
  <p:slideViewPr>
    <p:cSldViewPr snapToGrid="0" snapToObjects="1">
      <p:cViewPr varScale="1">
        <p:scale>
          <a:sx n="98" d="100"/>
          <a:sy n="98" d="100"/>
        </p:scale>
        <p:origin x="42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Danner" userId="cec3a0b4-72b0-4e98-9ebc-d135d32ba37b" providerId="ADAL" clId="{6451D63C-7EF9-4622-B4B2-272512F06E14}"/>
    <pc:docChg chg="undo custSel addSld delSld modSld">
      <pc:chgData name="Martin Danner" userId="cec3a0b4-72b0-4e98-9ebc-d135d32ba37b" providerId="ADAL" clId="{6451D63C-7EF9-4622-B4B2-272512F06E14}" dt="2023-10-23T13:22:50.473" v="1532" actId="20577"/>
      <pc:docMkLst>
        <pc:docMk/>
      </pc:docMkLst>
      <pc:sldChg chg="del">
        <pc:chgData name="Martin Danner" userId="cec3a0b4-72b0-4e98-9ebc-d135d32ba37b" providerId="ADAL" clId="{6451D63C-7EF9-4622-B4B2-272512F06E14}" dt="2023-10-23T09:52:57.824" v="61" actId="2696"/>
        <pc:sldMkLst>
          <pc:docMk/>
          <pc:sldMk cId="942126133" sldId="258"/>
        </pc:sldMkLst>
      </pc:sldChg>
      <pc:sldChg chg="addSp delSp modSp mod">
        <pc:chgData name="Martin Danner" userId="cec3a0b4-72b0-4e98-9ebc-d135d32ba37b" providerId="ADAL" clId="{6451D63C-7EF9-4622-B4B2-272512F06E14}" dt="2023-10-23T13:22:50.473" v="1532" actId="20577"/>
        <pc:sldMkLst>
          <pc:docMk/>
          <pc:sldMk cId="932600583" sldId="259"/>
        </pc:sldMkLst>
        <pc:spChg chg="mod">
          <ac:chgData name="Martin Danner" userId="cec3a0b4-72b0-4e98-9ebc-d135d32ba37b" providerId="ADAL" clId="{6451D63C-7EF9-4622-B4B2-272512F06E14}" dt="2023-10-23T09:52:45.450" v="59" actId="255"/>
          <ac:spMkLst>
            <pc:docMk/>
            <pc:sldMk cId="932600583" sldId="259"/>
            <ac:spMk id="4" creationId="{E170A586-580A-2C2E-0E04-2A7C69CBFA58}"/>
          </ac:spMkLst>
        </pc:spChg>
        <pc:spChg chg="mod">
          <ac:chgData name="Martin Danner" userId="cec3a0b4-72b0-4e98-9ebc-d135d32ba37b" providerId="ADAL" clId="{6451D63C-7EF9-4622-B4B2-272512F06E14}" dt="2023-10-23T09:52:30.812" v="58" actId="255"/>
          <ac:spMkLst>
            <pc:docMk/>
            <pc:sldMk cId="932600583" sldId="259"/>
            <ac:spMk id="6" creationId="{885FA6E9-3704-FC1F-1C94-FAFCB5EE70C5}"/>
          </ac:spMkLst>
        </pc:spChg>
        <pc:spChg chg="add del mod">
          <ac:chgData name="Martin Danner" userId="cec3a0b4-72b0-4e98-9ebc-d135d32ba37b" providerId="ADAL" clId="{6451D63C-7EF9-4622-B4B2-272512F06E14}" dt="2023-10-23T12:55:52.729" v="589" actId="21"/>
          <ac:spMkLst>
            <pc:docMk/>
            <pc:sldMk cId="932600583" sldId="259"/>
            <ac:spMk id="11" creationId="{B8B65131-4BE0-FB29-AB93-CB87F481A3BE}"/>
          </ac:spMkLst>
        </pc:spChg>
        <pc:spChg chg="add mod">
          <ac:chgData name="Martin Danner" userId="cec3a0b4-72b0-4e98-9ebc-d135d32ba37b" providerId="ADAL" clId="{6451D63C-7EF9-4622-B4B2-272512F06E14}" dt="2023-10-23T13:22:50.473" v="1532" actId="20577"/>
          <ac:spMkLst>
            <pc:docMk/>
            <pc:sldMk cId="932600583" sldId="259"/>
            <ac:spMk id="12" creationId="{CABB710B-FCD1-1F9B-9C37-3EDB2B2B622A}"/>
          </ac:spMkLst>
        </pc:spChg>
        <pc:picChg chg="mod">
          <ac:chgData name="Martin Danner" userId="cec3a0b4-72b0-4e98-9ebc-d135d32ba37b" providerId="ADAL" clId="{6451D63C-7EF9-4622-B4B2-272512F06E14}" dt="2023-10-23T13:14:04.276" v="1003" actId="1076"/>
          <ac:picMkLst>
            <pc:docMk/>
            <pc:sldMk cId="932600583" sldId="259"/>
            <ac:picMk id="10" creationId="{9186D3AB-697E-E253-7A67-625C92C51F4D}"/>
          </ac:picMkLst>
        </pc:picChg>
      </pc:sldChg>
      <pc:sldChg chg="addSp delSp modSp new mod">
        <pc:chgData name="Martin Danner" userId="cec3a0b4-72b0-4e98-9ebc-d135d32ba37b" providerId="ADAL" clId="{6451D63C-7EF9-4622-B4B2-272512F06E14}" dt="2023-10-23T13:09:10.539" v="1002" actId="20577"/>
        <pc:sldMkLst>
          <pc:docMk/>
          <pc:sldMk cId="1113937769" sldId="260"/>
        </pc:sldMkLst>
        <pc:spChg chg="mod">
          <ac:chgData name="Martin Danner" userId="cec3a0b4-72b0-4e98-9ebc-d135d32ba37b" providerId="ADAL" clId="{6451D63C-7EF9-4622-B4B2-272512F06E14}" dt="2023-10-23T12:56:31.571" v="623" actId="14100"/>
          <ac:spMkLst>
            <pc:docMk/>
            <pc:sldMk cId="1113937769" sldId="260"/>
            <ac:spMk id="2" creationId="{96A84A4B-2372-2790-0A83-842F76DE6AC3}"/>
          </ac:spMkLst>
        </pc:spChg>
        <pc:spChg chg="del mod">
          <ac:chgData name="Martin Danner" userId="cec3a0b4-72b0-4e98-9ebc-d135d32ba37b" providerId="ADAL" clId="{6451D63C-7EF9-4622-B4B2-272512F06E14}" dt="2023-10-23T12:56:35.887" v="625" actId="478"/>
          <ac:spMkLst>
            <pc:docMk/>
            <pc:sldMk cId="1113937769" sldId="260"/>
            <ac:spMk id="3" creationId="{E18C9838-7812-262C-D9E3-E5795003CFD4}"/>
          </ac:spMkLst>
        </pc:spChg>
        <pc:spChg chg="add mod">
          <ac:chgData name="Martin Danner" userId="cec3a0b4-72b0-4e98-9ebc-d135d32ba37b" providerId="ADAL" clId="{6451D63C-7EF9-4622-B4B2-272512F06E14}" dt="2023-10-23T13:09:10.539" v="1002" actId="20577"/>
          <ac:spMkLst>
            <pc:docMk/>
            <pc:sldMk cId="1113937769" sldId="260"/>
            <ac:spMk id="4" creationId="{739B3251-09DA-6E4F-C375-5BA9A5E09ED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2AB6-C382-B146-AFF3-33AF04B018D9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0164-F019-924B-9BB9-E926F4C98B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794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2AB6-C382-B146-AFF3-33AF04B018D9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0164-F019-924B-9BB9-E926F4C98B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35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2AB6-C382-B146-AFF3-33AF04B018D9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0164-F019-924B-9BB9-E926F4C98B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844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2AB6-C382-B146-AFF3-33AF04B018D9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0164-F019-924B-9BB9-E926F4C98B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4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2AB6-C382-B146-AFF3-33AF04B018D9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0164-F019-924B-9BB9-E926F4C98B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13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2AB6-C382-B146-AFF3-33AF04B018D9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0164-F019-924B-9BB9-E926F4C98B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729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2AB6-C382-B146-AFF3-33AF04B018D9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0164-F019-924B-9BB9-E926F4C98B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013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2AB6-C382-B146-AFF3-33AF04B018D9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0164-F019-924B-9BB9-E926F4C98B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03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2AB6-C382-B146-AFF3-33AF04B018D9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0164-F019-924B-9BB9-E926F4C98B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938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2AB6-C382-B146-AFF3-33AF04B018D9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0164-F019-924B-9BB9-E926F4C98B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4891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2AB6-C382-B146-AFF3-33AF04B018D9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0164-F019-924B-9BB9-E926F4C98B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041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B2AB6-C382-B146-AFF3-33AF04B018D9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60164-F019-924B-9BB9-E926F4C98B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24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5.jp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hyperlink" Target="https://www.klimafonds.gv.a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erngartl-gusental.at/erneuerbare-energien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FB97E393-87D7-B046-885A-5816C2C99B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9" r="2" b="2"/>
          <a:stretch/>
        </p:blipFill>
        <p:spPr>
          <a:xfrm>
            <a:off x="20" y="10"/>
            <a:ext cx="7559655" cy="10439390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0989C992-3261-014B-A15D-98A18692FD28}"/>
              </a:ext>
            </a:extLst>
          </p:cNvPr>
          <p:cNvSpPr txBox="1"/>
          <p:nvPr/>
        </p:nvSpPr>
        <p:spPr>
          <a:xfrm>
            <a:off x="497709" y="442719"/>
            <a:ext cx="5430651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AT" sz="2600" dirty="0">
                <a:solidFill>
                  <a:srgbClr val="2B5C82"/>
                </a:solidFill>
                <a:latin typeface="Calibri"/>
                <a:ea typeface="Calibri"/>
                <a:cs typeface="Calibri"/>
              </a:rPr>
              <a:t>WERDEN SIE TEIL DER ENERGIEWENDE</a:t>
            </a:r>
            <a:endParaRPr lang="de-AT" sz="2600" dirty="0">
              <a:solidFill>
                <a:srgbClr val="2B5C8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8BDB25C-F73D-AE45-A679-399BBCBC9C34}"/>
              </a:ext>
            </a:extLst>
          </p:cNvPr>
          <p:cNvSpPr txBox="1"/>
          <p:nvPr/>
        </p:nvSpPr>
        <p:spPr>
          <a:xfrm>
            <a:off x="497709" y="2362757"/>
            <a:ext cx="6805915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AT" b="1" dirty="0">
                <a:solidFill>
                  <a:srgbClr val="2B5C82"/>
                </a:solidFill>
                <a:effectLst/>
                <a:latin typeface="Calibri"/>
                <a:ea typeface="Calibri"/>
                <a:cs typeface="Calibri"/>
              </a:rPr>
              <a:t>→ 	</a:t>
            </a:r>
            <a:r>
              <a:rPr lang="de-AT" b="1" dirty="0">
                <a:solidFill>
                  <a:srgbClr val="2B5C82"/>
                </a:solidFill>
                <a:latin typeface="Calibri"/>
                <a:ea typeface="Calibri"/>
                <a:cs typeface="Calibri"/>
              </a:rPr>
              <a:t>Wie stoppen wir den Klimawandel?</a:t>
            </a:r>
            <a:r>
              <a:rPr lang="de-AT" b="1" dirty="0">
                <a:solidFill>
                  <a:srgbClr val="2B5C82"/>
                </a:solidFill>
                <a:effectLst/>
                <a:latin typeface="Calibri"/>
                <a:ea typeface="Calibri"/>
                <a:cs typeface="Calibri"/>
              </a:rPr>
              <a:t> </a:t>
            </a:r>
            <a:endParaRPr lang="de-AT" dirty="0">
              <a:solidFill>
                <a:srgbClr val="2B5C82"/>
              </a:solidFill>
              <a:effectLst/>
              <a:latin typeface="Calibri"/>
              <a:ea typeface="Calibri"/>
              <a:cs typeface="Calibri"/>
            </a:endParaRPr>
          </a:p>
          <a:p>
            <a:r>
              <a:rPr lang="de-AT" b="1" dirty="0">
                <a:solidFill>
                  <a:srgbClr val="2B5C82"/>
                </a:solidFill>
                <a:effectLst/>
                <a:latin typeface="Calibri"/>
                <a:cs typeface="Calibri"/>
              </a:rPr>
              <a:t>→ 	Wie reduzieren wir unsere Energiekosten</a:t>
            </a:r>
            <a:r>
              <a:rPr lang="de-AT" b="1" dirty="0">
                <a:solidFill>
                  <a:srgbClr val="2B5C82"/>
                </a:solidFill>
                <a:latin typeface="Calibri"/>
                <a:cs typeface="Calibri"/>
              </a:rPr>
              <a:t> langfristig</a:t>
            </a:r>
            <a:r>
              <a:rPr lang="de-AT" b="1" dirty="0">
                <a:solidFill>
                  <a:srgbClr val="2B5C82"/>
                </a:solidFill>
                <a:effectLst/>
                <a:latin typeface="Calibri"/>
                <a:cs typeface="Calibri"/>
              </a:rPr>
              <a:t>?  </a:t>
            </a:r>
            <a:endParaRPr lang="de-AT" dirty="0">
              <a:solidFill>
                <a:srgbClr val="2B5C82"/>
              </a:solidFill>
              <a:effectLst/>
              <a:latin typeface="Calibri"/>
              <a:cs typeface="Calibri"/>
            </a:endParaRPr>
          </a:p>
          <a:p>
            <a:r>
              <a:rPr lang="de-AT" b="1" dirty="0">
                <a:solidFill>
                  <a:srgbClr val="2B5C82"/>
                </a:solidFill>
                <a:effectLst/>
                <a:latin typeface="Calibri" panose="020F0502020204030204" pitchFamily="34" charset="0"/>
              </a:rPr>
              <a:t>→ 	Wie kann unsere Nachbarschaft fit für die </a:t>
            </a:r>
            <a:r>
              <a:rPr lang="de-AT" b="1" dirty="0">
                <a:solidFill>
                  <a:srgbClr val="2B5C82"/>
                </a:solidFill>
                <a:latin typeface="Calibri" panose="020F0502020204030204" pitchFamily="34" charset="0"/>
              </a:rPr>
              <a:t>Zukunft werden?</a:t>
            </a:r>
            <a:endParaRPr lang="de-AT" dirty="0">
              <a:solidFill>
                <a:srgbClr val="2B5C8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5C9FAAD-C7A7-5E4E-9494-017CEBD14295}"/>
              </a:ext>
            </a:extLst>
          </p:cNvPr>
          <p:cNvSpPr txBox="1"/>
          <p:nvPr/>
        </p:nvSpPr>
        <p:spPr>
          <a:xfrm>
            <a:off x="497709" y="3452225"/>
            <a:ext cx="680591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AT" b="1" dirty="0">
                <a:solidFill>
                  <a:srgbClr val="08537A"/>
                </a:solidFill>
                <a:latin typeface="Calibri"/>
                <a:ea typeface="Calibri"/>
                <a:cs typeface="Calibri"/>
              </a:rPr>
              <a:t>BeispielEnergiegemeinschaft macht</a:t>
            </a:r>
            <a:r>
              <a:rPr lang="de-AT" b="1" dirty="0">
                <a:solidFill>
                  <a:srgbClr val="08537A"/>
                </a:solidFill>
                <a:effectLst/>
                <a:latin typeface="Calibri"/>
                <a:ea typeface="Calibri"/>
                <a:cs typeface="Calibri"/>
              </a:rPr>
              <a:t> es möglich:</a:t>
            </a:r>
            <a:endParaRPr lang="de-AT" dirty="0">
              <a:solidFill>
                <a:srgbClr val="08537A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864769E-AA15-8A41-BE86-F94112E4A42C}"/>
              </a:ext>
            </a:extLst>
          </p:cNvPr>
          <p:cNvSpPr txBox="1"/>
          <p:nvPr/>
        </p:nvSpPr>
        <p:spPr>
          <a:xfrm>
            <a:off x="376879" y="3937141"/>
            <a:ext cx="6805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Blip>
                <a:blip r:embed="rId3"/>
              </a:buBlip>
            </a:pPr>
            <a:r>
              <a:rPr lang="de-AT" dirty="0">
                <a:solidFill>
                  <a:srgbClr val="08537A"/>
                </a:solidFill>
                <a:effectLst/>
                <a:latin typeface="Calibri" panose="020F0502020204030204" pitchFamily="34" charset="0"/>
              </a:rPr>
              <a:t>   Klimafreundliche Energie lokal produzieren und nutzen</a:t>
            </a:r>
          </a:p>
          <a:p>
            <a:pPr marL="285750" indent="-285750">
              <a:buSzPct val="120000"/>
              <a:buBlip>
                <a:blip r:embed="rId4"/>
              </a:buBlip>
            </a:pPr>
            <a:r>
              <a:rPr lang="de-AT" dirty="0">
                <a:solidFill>
                  <a:srgbClr val="08537A"/>
                </a:solidFill>
                <a:effectLst/>
                <a:latin typeface="Calibri" panose="020F0502020204030204" pitchFamily="34" charset="0"/>
              </a:rPr>
              <a:t>  </a:t>
            </a:r>
            <a:r>
              <a:rPr lang="de-AT" dirty="0">
                <a:solidFill>
                  <a:srgbClr val="08537A"/>
                </a:solidFill>
                <a:latin typeface="Calibri" panose="020F0502020204030204" pitchFamily="34" charset="0"/>
              </a:rPr>
              <a:t>Unabhängig von schwankenden Energiepreisen sein</a:t>
            </a:r>
            <a:endParaRPr lang="de-AT" dirty="0">
              <a:solidFill>
                <a:srgbClr val="08537A"/>
              </a:solidFill>
              <a:effectLst/>
              <a:latin typeface="Calibri" panose="020F0502020204030204" pitchFamily="34" charset="0"/>
            </a:endParaRPr>
          </a:p>
          <a:p>
            <a:pPr marL="285750" indent="-285750">
              <a:buSzPct val="120000"/>
              <a:buBlip>
                <a:blip r:embed="rId4"/>
              </a:buBlip>
            </a:pPr>
            <a:r>
              <a:rPr lang="de-AT" dirty="0">
                <a:solidFill>
                  <a:srgbClr val="08537A"/>
                </a:solidFill>
                <a:effectLst/>
                <a:latin typeface="Calibri" panose="020F0502020204030204" pitchFamily="34" charset="0"/>
              </a:rPr>
              <a:t>  Wertschöpfung und Jobs in Ihrer Region sichern</a:t>
            </a:r>
          </a:p>
          <a:p>
            <a:pPr marL="285750" indent="-285750">
              <a:buSzPct val="120000"/>
              <a:buBlip>
                <a:blip r:embed="rId4"/>
              </a:buBlip>
              <a:tabLst>
                <a:tab pos="442913" algn="l"/>
              </a:tabLst>
            </a:pPr>
            <a:r>
              <a:rPr lang="de-AT" dirty="0">
                <a:solidFill>
                  <a:srgbClr val="08537A"/>
                </a:solidFill>
                <a:effectLst/>
                <a:latin typeface="Calibri" panose="020F0502020204030204" pitchFamily="34" charset="0"/>
              </a:rPr>
              <a:t>  Gute Nachbarschaft und soziale Netzwerke Pflegen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F4B2225-D9AD-6945-8868-884C2350ACFC}"/>
              </a:ext>
            </a:extLst>
          </p:cNvPr>
          <p:cNvSpPr txBox="1"/>
          <p:nvPr/>
        </p:nvSpPr>
        <p:spPr>
          <a:xfrm>
            <a:off x="497709" y="890301"/>
            <a:ext cx="6018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b="1" dirty="0">
                <a:solidFill>
                  <a:srgbClr val="2B5C82"/>
                </a:solidFill>
                <a:effectLst/>
                <a:latin typeface="Calibri" panose="020F0502020204030204" pitchFamily="34" charset="0"/>
              </a:rPr>
              <a:t>BEZIEHEN SIE STROM VON IHREN NACHBAR:INNEN!</a:t>
            </a:r>
            <a:endParaRPr lang="de-AT" sz="3600" dirty="0">
              <a:solidFill>
                <a:srgbClr val="2B5C8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031F40E-5F2F-A249-B968-4D2BC535B9B1}"/>
              </a:ext>
            </a:extLst>
          </p:cNvPr>
          <p:cNvSpPr txBox="1"/>
          <p:nvPr/>
        </p:nvSpPr>
        <p:spPr>
          <a:xfrm>
            <a:off x="5853704" y="5349044"/>
            <a:ext cx="60188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000" b="1" dirty="0">
                <a:solidFill>
                  <a:srgbClr val="2B5C82"/>
                </a:solidFill>
                <a:effectLst/>
                <a:latin typeface="Calibri" panose="020F0502020204030204" pitchFamily="34" charset="0"/>
              </a:rPr>
              <a:t>Wie? →</a:t>
            </a:r>
            <a:endParaRPr lang="de-AT" sz="3000" dirty="0">
              <a:solidFill>
                <a:srgbClr val="2B5C82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56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20" y="10"/>
            <a:ext cx="7559675" cy="10636571"/>
            <a:chOff x="0" y="10"/>
            <a:chExt cx="7559675" cy="10636571"/>
          </a:xfrm>
        </p:grpSpPr>
        <p:pic>
          <p:nvPicPr>
            <p:cNvPr id="11" name="Grafik 10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02C6F60E-F417-0343-8554-29613A1910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299" r="2" b="2"/>
            <a:stretch/>
          </p:blipFill>
          <p:spPr>
            <a:xfrm>
              <a:off x="20" y="10"/>
              <a:ext cx="7559655" cy="10439390"/>
            </a:xfrm>
            <a:prstGeom prst="rect">
              <a:avLst/>
            </a:prstGeom>
          </p:spPr>
        </p:pic>
        <p:sp>
          <p:nvSpPr>
            <p:cNvPr id="2" name="Rechteck 1"/>
            <p:cNvSpPr/>
            <p:nvPr/>
          </p:nvSpPr>
          <p:spPr>
            <a:xfrm>
              <a:off x="0" y="9615597"/>
              <a:ext cx="7559655" cy="8238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object 3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4551" y="9678400"/>
              <a:ext cx="590526" cy="396000"/>
            </a:xfrm>
            <a:prstGeom prst="rect">
              <a:avLst/>
            </a:prstGeom>
          </p:spPr>
        </p:pic>
        <p:sp>
          <p:nvSpPr>
            <p:cNvPr id="9" name="Textfeld 8"/>
            <p:cNvSpPr txBox="1"/>
            <p:nvPr/>
          </p:nvSpPr>
          <p:spPr>
            <a:xfrm>
              <a:off x="654258" y="10113361"/>
              <a:ext cx="6619067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de-AT" sz="7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Illustrationen </a:t>
              </a:r>
              <a:r>
                <a:rPr lang="en-GB" sz="7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© </a:t>
              </a:r>
              <a:r>
                <a:rPr lang="de-AT" sz="700" i="1" dirty="0">
                  <a:solidFill>
                    <a:schemeClr val="tx1">
                      <a:lumMod val="65000"/>
                      <a:lumOff val="35000"/>
                    </a:schemeClr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Klima- und Energiefonds</a:t>
              </a:r>
              <a:endParaRPr lang="en-GB" sz="700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/>
              </a:endParaRPr>
            </a:p>
            <a:p>
              <a:r>
                <a:rPr lang="en-GB" sz="7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Dieses </a:t>
              </a:r>
              <a:r>
                <a:rPr lang="en-GB" sz="700" i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Dokument</a:t>
              </a:r>
              <a:r>
                <a:rPr lang="en-GB" sz="7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© 2022 der </a:t>
              </a:r>
              <a:r>
                <a:rPr lang="en-GB" sz="700" i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Österreichischen</a:t>
              </a:r>
              <a:r>
                <a:rPr lang="en-GB" sz="7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700" i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Energieagentur</a:t>
              </a:r>
              <a:r>
                <a:rPr lang="en-GB" sz="7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700" i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ist</a:t>
              </a:r>
              <a:r>
                <a:rPr lang="en-GB" sz="7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700" i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lizenziert</a:t>
              </a:r>
              <a:r>
                <a:rPr lang="en-GB" sz="7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700" i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unter</a:t>
              </a:r>
              <a:r>
                <a:rPr lang="en-GB" sz="7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CC BY-NC-SA 4.0. </a:t>
              </a:r>
              <a:r>
                <a:rPr lang="en-GB" sz="700" i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Siehe</a:t>
              </a:r>
              <a:r>
                <a:rPr lang="en-GB" sz="7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sz="700" i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Lizenzkopie</a:t>
              </a:r>
              <a:r>
                <a:rPr lang="en-GB" sz="7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http://creativecommons.org/licenses/by-nc-sa/4.0/</a:t>
              </a:r>
              <a:endParaRPr lang="en-GB" sz="700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endParaRPr>
            </a:p>
            <a:p>
              <a:endParaRPr lang="en-GB" sz="700" i="1" dirty="0"/>
            </a:p>
            <a:p>
              <a:endParaRPr lang="en-GB" sz="700" i="1" dirty="0">
                <a:cs typeface="Calibri"/>
              </a:endParaRPr>
            </a:p>
          </p:txBody>
        </p:sp>
        <p:pic>
          <p:nvPicPr>
            <p:cNvPr id="15" name="object 3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4387" y="9596547"/>
              <a:ext cx="1557728" cy="576000"/>
            </a:xfrm>
            <a:prstGeom prst="rect">
              <a:avLst/>
            </a:prstGeom>
          </p:spPr>
        </p:pic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7773DA87-C340-DA49-9C8A-53DD74D1A81A}"/>
              </a:ext>
            </a:extLst>
          </p:cNvPr>
          <p:cNvSpPr txBox="1"/>
          <p:nvPr/>
        </p:nvSpPr>
        <p:spPr>
          <a:xfrm>
            <a:off x="497709" y="381446"/>
            <a:ext cx="7231377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AT" sz="2600" dirty="0">
                <a:solidFill>
                  <a:srgbClr val="2B5C82"/>
                </a:solidFill>
                <a:latin typeface="Calibri"/>
                <a:ea typeface="Calibri"/>
                <a:cs typeface="Calibri"/>
              </a:rPr>
              <a:t>Die</a:t>
            </a:r>
            <a:r>
              <a:rPr lang="de-AT" sz="2600" dirty="0">
                <a:solidFill>
                  <a:srgbClr val="2B5C82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de-AT" sz="2600" b="1" dirty="0">
                <a:solidFill>
                  <a:srgbClr val="2B5C82"/>
                </a:solidFill>
                <a:effectLst/>
                <a:latin typeface="Calibri"/>
                <a:ea typeface="Calibri"/>
                <a:cs typeface="Calibri"/>
              </a:rPr>
              <a:t>EEG </a:t>
            </a:r>
            <a:r>
              <a:rPr lang="de-AT" sz="2600" b="1" dirty="0" err="1">
                <a:solidFill>
                  <a:srgbClr val="2B5C82"/>
                </a:solidFill>
                <a:effectLst/>
                <a:latin typeface="Calibri"/>
                <a:ea typeface="Calibri"/>
                <a:cs typeface="Calibri"/>
              </a:rPr>
              <a:t>Innertreffling</a:t>
            </a:r>
            <a:r>
              <a:rPr lang="de-AT" sz="2600" b="1" dirty="0">
                <a:solidFill>
                  <a:srgbClr val="2B5C82"/>
                </a:solidFill>
                <a:effectLst/>
                <a:latin typeface="Calibri"/>
                <a:ea typeface="Calibri"/>
                <a:cs typeface="Calibri"/>
              </a:rPr>
              <a:t> - Kreuzwirt </a:t>
            </a:r>
            <a:r>
              <a:rPr lang="de-AT" sz="2600" dirty="0">
                <a:solidFill>
                  <a:srgbClr val="2B5C82"/>
                </a:solidFill>
                <a:latin typeface="Calibri"/>
                <a:ea typeface="Calibri"/>
                <a:cs typeface="Calibri"/>
              </a:rPr>
              <a:t>i</a:t>
            </a:r>
            <a:r>
              <a:rPr lang="de-AT" sz="2600" dirty="0">
                <a:solidFill>
                  <a:srgbClr val="2B5C82"/>
                </a:solidFill>
                <a:effectLst/>
                <a:latin typeface="Calibri"/>
                <a:ea typeface="Calibri"/>
                <a:cs typeface="Calibri"/>
              </a:rPr>
              <a:t>st die Antwort, die </a:t>
            </a:r>
            <a:r>
              <a:rPr lang="de-AT" sz="2600" dirty="0">
                <a:solidFill>
                  <a:srgbClr val="2B5C82"/>
                </a:solidFill>
                <a:latin typeface="Calibri"/>
                <a:ea typeface="Calibri"/>
                <a:cs typeface="Calibri"/>
              </a:rPr>
              <a:t>Sie suchen: </a:t>
            </a:r>
            <a:endParaRPr lang="de-AT" sz="2600" dirty="0">
              <a:solidFill>
                <a:srgbClr val="2B5C8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C6F6051-458A-D645-ADE0-0192C5049925}"/>
              </a:ext>
            </a:extLst>
          </p:cNvPr>
          <p:cNvSpPr txBox="1"/>
          <p:nvPr/>
        </p:nvSpPr>
        <p:spPr>
          <a:xfrm>
            <a:off x="478855" y="1386445"/>
            <a:ext cx="6805915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fontAlgn="auto">
              <a:buSzPct val="120000"/>
              <a:buBlip>
                <a:blip r:embed="rId6"/>
              </a:buBlip>
            </a:pPr>
            <a:r>
              <a:rPr lang="de-AT" dirty="0">
                <a:solidFill>
                  <a:srgbClr val="2B5C82"/>
                </a:solidFill>
                <a:effectLst/>
                <a:latin typeface="Calibri" panose="020F0502020204030204" pitchFamily="34" charset="0"/>
              </a:rPr>
              <a:t>   In unserer Energiegemeinschaft wird Energie lokal produziert, </a:t>
            </a:r>
            <a:br>
              <a:rPr lang="de-AT" dirty="0">
                <a:solidFill>
                  <a:srgbClr val="2B5C82"/>
                </a:solidFill>
                <a:effectLst/>
                <a:latin typeface="Calibri" panose="020F0502020204030204" pitchFamily="34" charset="0"/>
              </a:rPr>
            </a:br>
            <a:r>
              <a:rPr lang="de-AT" dirty="0">
                <a:solidFill>
                  <a:srgbClr val="2B5C82"/>
                </a:solidFill>
                <a:effectLst/>
                <a:latin typeface="Calibri" panose="020F0502020204030204" pitchFamily="34" charset="0"/>
              </a:rPr>
              <a:t>   geteilt und in der Nachbarschaft genutzt. </a:t>
            </a:r>
            <a:br>
              <a:rPr lang="de-AT" dirty="0">
                <a:solidFill>
                  <a:srgbClr val="2B5C82"/>
                </a:solidFill>
                <a:effectLst/>
                <a:latin typeface="Calibri" panose="020F0502020204030204" pitchFamily="34" charset="0"/>
              </a:rPr>
            </a:br>
            <a:endParaRPr lang="de-AT" dirty="0">
              <a:solidFill>
                <a:srgbClr val="2B5C82"/>
              </a:solidFill>
              <a:effectLst/>
              <a:latin typeface="Calibri" panose="020F0502020204030204" pitchFamily="34" charset="0"/>
            </a:endParaRPr>
          </a:p>
          <a:p>
            <a:pPr marL="285750" indent="-285750">
              <a:buSzPct val="120000"/>
              <a:buBlip>
                <a:blip r:embed="rId6"/>
              </a:buBlip>
            </a:pPr>
            <a:r>
              <a:rPr lang="de-AT" dirty="0">
                <a:solidFill>
                  <a:srgbClr val="2B5C82"/>
                </a:solidFill>
                <a:latin typeface="Calibri"/>
                <a:ea typeface="Calibri"/>
                <a:cs typeface="Calibri"/>
              </a:rPr>
              <a:t>  </a:t>
            </a:r>
            <a:r>
              <a:rPr lang="de-AT" dirty="0">
                <a:solidFill>
                  <a:srgbClr val="2B5C82"/>
                </a:solidFill>
                <a:effectLst/>
                <a:latin typeface="Calibri"/>
                <a:ea typeface="Calibri"/>
                <a:cs typeface="Calibri"/>
              </a:rPr>
              <a:t> Öffentliche Einrichtungen, Unternehmen und Bürger:innen 	schließen sich zusammen, um die Energiezukunft ihrer </a:t>
            </a:r>
            <a:r>
              <a:rPr lang="de-AT" dirty="0">
                <a:solidFill>
                  <a:srgbClr val="2B5C82"/>
                </a:solidFill>
                <a:latin typeface="Calibri"/>
                <a:ea typeface="Calibri"/>
                <a:cs typeface="Calibri"/>
              </a:rPr>
              <a:t>Region 	gemeinsam zu gestalten. </a:t>
            </a:r>
            <a:r>
              <a:rPr lang="de-AT" dirty="0">
                <a:solidFill>
                  <a:srgbClr val="2B5C82"/>
                </a:solidFill>
                <a:effectLst/>
                <a:latin typeface="Calibri"/>
                <a:ea typeface="Calibri"/>
                <a:cs typeface="Calibri"/>
              </a:rPr>
              <a:t> </a:t>
            </a:r>
          </a:p>
          <a:p>
            <a:endParaRPr lang="de-AT" dirty="0">
              <a:solidFill>
                <a:srgbClr val="2B5C82"/>
              </a:solidFill>
              <a:effectLst/>
              <a:latin typeface="Calibri" panose="020F0502020204030204" pitchFamily="34" charset="0"/>
            </a:endParaRPr>
          </a:p>
          <a:p>
            <a:pPr marL="285750" indent="-285750">
              <a:buSzPct val="120000"/>
              <a:buBlip>
                <a:blip r:embed="rId6"/>
              </a:buBlip>
              <a:tabLst>
                <a:tab pos="450850" algn="l"/>
              </a:tabLst>
            </a:pPr>
            <a:r>
              <a:rPr lang="de-AT" b="1" dirty="0">
                <a:solidFill>
                  <a:srgbClr val="2B5C82"/>
                </a:solidFill>
                <a:latin typeface="Calibri"/>
                <a:ea typeface="Calibri"/>
                <a:cs typeface="Calibri"/>
              </a:rPr>
              <a:t>  </a:t>
            </a:r>
            <a:r>
              <a:rPr lang="de-AT" b="1" dirty="0">
                <a:solidFill>
                  <a:srgbClr val="2B5C82"/>
                </a:solidFill>
                <a:effectLst/>
                <a:latin typeface="Calibri"/>
                <a:ea typeface="Calibri"/>
                <a:cs typeface="Calibri"/>
              </a:rPr>
              <a:t> Es ist eine </a:t>
            </a:r>
            <a:r>
              <a:rPr lang="de-AT" b="1" dirty="0">
                <a:solidFill>
                  <a:srgbClr val="2B5C82"/>
                </a:solidFill>
                <a:latin typeface="Calibri"/>
                <a:ea typeface="Calibri"/>
                <a:cs typeface="Calibri"/>
              </a:rPr>
              <a:t>W</a:t>
            </a:r>
            <a:r>
              <a:rPr lang="de-AT" b="1" dirty="0">
                <a:solidFill>
                  <a:srgbClr val="2B5C82"/>
                </a:solidFill>
                <a:effectLst/>
                <a:latin typeface="Calibri"/>
                <a:ea typeface="Calibri"/>
                <a:cs typeface="Calibri"/>
              </a:rPr>
              <a:t>in-win-Situation für alle – für Sie, Ihre</a:t>
            </a:r>
            <a:r>
              <a:rPr lang="de-AT" b="1" dirty="0">
                <a:solidFill>
                  <a:srgbClr val="2B5C82"/>
                </a:solidFill>
                <a:latin typeface="Calibri"/>
                <a:ea typeface="Calibri"/>
                <a:cs typeface="Calibri"/>
              </a:rPr>
              <a:t> </a:t>
            </a:r>
            <a:br>
              <a:rPr lang="de-AT" b="1" dirty="0">
                <a:latin typeface="Calibri" panose="020F0502020204030204" pitchFamily="34" charset="0"/>
              </a:rPr>
            </a:br>
            <a:r>
              <a:rPr lang="de-AT" b="1" dirty="0">
                <a:solidFill>
                  <a:srgbClr val="2B5C82"/>
                </a:solidFill>
                <a:latin typeface="Calibri"/>
                <a:ea typeface="Calibri"/>
                <a:cs typeface="Calibri"/>
              </a:rPr>
              <a:t>   </a:t>
            </a:r>
            <a:r>
              <a:rPr lang="de-AT" b="1" dirty="0">
                <a:solidFill>
                  <a:srgbClr val="2B5C82"/>
                </a:solidFill>
                <a:effectLst/>
                <a:latin typeface="Calibri"/>
                <a:ea typeface="Calibri"/>
                <a:cs typeface="Calibri"/>
              </a:rPr>
              <a:t>Nachbar:innen und das Klima!</a:t>
            </a:r>
            <a:r>
              <a:rPr lang="de-AT" b="1" dirty="0">
                <a:solidFill>
                  <a:srgbClr val="2B5C82"/>
                </a:solidFill>
                <a:latin typeface="Calibri"/>
                <a:ea typeface="Calibri"/>
                <a:cs typeface="Calibri"/>
              </a:rPr>
              <a:t> </a:t>
            </a:r>
            <a:endParaRPr lang="de-AT" dirty="0">
              <a:solidFill>
                <a:srgbClr val="2B5C8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2DDBC8D-0550-3F4D-AF8D-4058B24C95C3}"/>
              </a:ext>
            </a:extLst>
          </p:cNvPr>
          <p:cNvSpPr txBox="1"/>
          <p:nvPr/>
        </p:nvSpPr>
        <p:spPr>
          <a:xfrm>
            <a:off x="376879" y="3993287"/>
            <a:ext cx="6805915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AT" b="1" dirty="0">
                <a:solidFill>
                  <a:srgbClr val="08537A"/>
                </a:solidFill>
                <a:effectLst/>
                <a:latin typeface="Calibri" panose="020F0502020204030204" pitchFamily="34" charset="0"/>
              </a:rPr>
              <a:t>Interessiert? </a:t>
            </a:r>
            <a:endParaRPr lang="de-AT" dirty="0">
              <a:solidFill>
                <a:srgbClr val="08537A"/>
              </a:solidFill>
              <a:effectLst/>
              <a:latin typeface="Calibri" panose="020F0502020204030204" pitchFamily="34" charset="0"/>
            </a:endParaRPr>
          </a:p>
          <a:p>
            <a:endParaRPr lang="de-AT" dirty="0">
              <a:solidFill>
                <a:srgbClr val="08537A"/>
              </a:solidFill>
              <a:effectLst/>
              <a:latin typeface="Calibri" panose="020F0502020204030204" pitchFamily="34" charset="0"/>
            </a:endParaRPr>
          </a:p>
          <a:p>
            <a:r>
              <a:rPr lang="de-AT" sz="1600" dirty="0">
                <a:solidFill>
                  <a:srgbClr val="08537A"/>
                </a:solidFill>
                <a:effectLst/>
                <a:latin typeface="Calibri" panose="020F0502020204030204" pitchFamily="34" charset="0"/>
              </a:rPr>
              <a:t>Finden Sie mehr Informationen </a:t>
            </a:r>
            <a:r>
              <a:rPr lang="de-AT" sz="1600" dirty="0">
                <a:solidFill>
                  <a:srgbClr val="08537A"/>
                </a:solidFill>
                <a:latin typeface="Calibri" panose="020F0502020204030204" pitchFamily="34" charset="0"/>
              </a:rPr>
              <a:t>unter </a:t>
            </a:r>
            <a:r>
              <a:rPr lang="de-AT" sz="1600" dirty="0">
                <a:solidFill>
                  <a:srgbClr val="08537A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r>
              <a:rPr lang="de-AT" sz="1600" b="1" dirty="0">
                <a:solidFill>
                  <a:srgbClr val="08537A"/>
                </a:solidFill>
                <a:effectLst/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www.beispielenergiegemeinschaft.</a:t>
            </a:r>
            <a:r>
              <a:rPr lang="de-AT" sz="1600" b="1" dirty="0">
                <a:solidFill>
                  <a:srgbClr val="08537A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at</a:t>
            </a:r>
            <a:r>
              <a:rPr lang="de-AT" sz="1600" dirty="0">
                <a:solidFill>
                  <a:srgbClr val="08537A"/>
                </a:solidFill>
                <a:effectLst/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 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395077" y="9653715"/>
            <a:ext cx="187150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Dieses Material </a:t>
            </a:r>
            <a:r>
              <a:rPr lang="en-GB" sz="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ist</a:t>
            </a:r>
            <a:r>
              <a:rPr lang="en-GB" sz="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Teil </a:t>
            </a:r>
            <a:r>
              <a:rPr lang="en-GB" sz="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eines</a:t>
            </a:r>
            <a:r>
              <a:rPr lang="en-GB" sz="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Projekts, das </a:t>
            </a:r>
            <a:r>
              <a:rPr lang="en-GB" sz="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durch</a:t>
            </a:r>
            <a:r>
              <a:rPr lang="en-GB" sz="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das </a:t>
            </a:r>
            <a:r>
              <a:rPr lang="en-GB" sz="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Forschungs</a:t>
            </a:r>
            <a:r>
              <a:rPr lang="en-GB" sz="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und </a:t>
            </a:r>
            <a:r>
              <a:rPr lang="en-GB" sz="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Innovationsprogramms</a:t>
            </a:r>
            <a:r>
              <a:rPr lang="en-GB" sz="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Horizon 2020 der </a:t>
            </a:r>
            <a:r>
              <a:rPr lang="en-GB" sz="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Europäischen</a:t>
            </a:r>
            <a:r>
              <a:rPr lang="en-GB" sz="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Union </a:t>
            </a:r>
            <a:r>
              <a:rPr lang="en-GB" sz="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unter</a:t>
            </a:r>
            <a:r>
              <a:rPr lang="en-GB" sz="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der </a:t>
            </a:r>
            <a:r>
              <a:rPr lang="en-GB" sz="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Fördervereinbarungs</a:t>
            </a:r>
            <a:r>
              <a:rPr lang="en-GB" sz="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-Nr. 101033722 </a:t>
            </a:r>
            <a:r>
              <a:rPr lang="en-GB" sz="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gefördert</a:t>
            </a:r>
            <a:r>
              <a:rPr lang="en-GB" sz="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wurde</a:t>
            </a:r>
            <a:r>
              <a:rPr lang="en-GB" sz="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GB" sz="600" i="1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" y="8375072"/>
            <a:ext cx="219645" cy="1078617"/>
          </a:xfrm>
          <a:prstGeom prst="rect">
            <a:avLst/>
          </a:prstGeom>
        </p:spPr>
      </p:pic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D3EC1A2A-AD75-AD91-D215-18A865AD14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3338" y="9721811"/>
            <a:ext cx="253440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3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170A586-580A-2C2E-0E04-2A7C69CBFA58}"/>
              </a:ext>
            </a:extLst>
          </p:cNvPr>
          <p:cNvSpPr txBox="1"/>
          <p:nvPr/>
        </p:nvSpPr>
        <p:spPr>
          <a:xfrm>
            <a:off x="376879" y="1362125"/>
            <a:ext cx="680591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SzPct val="120000"/>
              <a:buBlip>
                <a:blip r:embed="rId2"/>
              </a:buBlip>
            </a:pPr>
            <a:r>
              <a:rPr lang="de-AT" dirty="0">
                <a:solidFill>
                  <a:srgbClr val="2B5C82"/>
                </a:solidFill>
                <a:latin typeface="Calibri"/>
                <a:ea typeface="Calibri"/>
                <a:cs typeface="Calibri"/>
              </a:rPr>
              <a:t>  </a:t>
            </a:r>
            <a:r>
              <a:rPr lang="de-DE" b="1" dirty="0">
                <a:solidFill>
                  <a:srgbClr val="2B5C82"/>
                </a:solidFill>
                <a:latin typeface="Calibri"/>
                <a:cs typeface="Calibri"/>
              </a:rPr>
              <a:t>Franziska Musterfrau	0664 1234 5678	Franziska@eeg-1.at</a:t>
            </a:r>
          </a:p>
          <a:p>
            <a:pPr marL="285750" indent="-285750">
              <a:buSzPct val="120000"/>
              <a:buBlip>
                <a:blip r:embed="rId2"/>
              </a:buBlip>
            </a:pPr>
            <a:r>
              <a:rPr lang="de-AT" b="1" dirty="0">
                <a:solidFill>
                  <a:srgbClr val="2B5C82"/>
                </a:solidFill>
                <a:latin typeface="Calibri"/>
                <a:cs typeface="Calibri"/>
              </a:rPr>
              <a:t>  </a:t>
            </a:r>
            <a:r>
              <a:rPr lang="de-DE" b="1" dirty="0">
                <a:solidFill>
                  <a:srgbClr val="2B5C82"/>
                </a:solidFill>
                <a:latin typeface="Calibri"/>
                <a:cs typeface="Calibri"/>
              </a:rPr>
              <a:t>Jakob Energiepionier	0699 9876 5432	 Jakob@eeg-1.at</a:t>
            </a:r>
            <a:endParaRPr lang="de-AT" b="1" dirty="0">
              <a:solidFill>
                <a:srgbClr val="2B5C82"/>
              </a:solidFill>
              <a:latin typeface="Calibri"/>
              <a:cs typeface="Calibri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85FA6E9-3704-FC1F-1C94-FAFCB5EE70C5}"/>
              </a:ext>
            </a:extLst>
          </p:cNvPr>
          <p:cNvSpPr txBox="1"/>
          <p:nvPr/>
        </p:nvSpPr>
        <p:spPr>
          <a:xfrm>
            <a:off x="625002" y="440788"/>
            <a:ext cx="501704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600" b="1" dirty="0">
                <a:solidFill>
                  <a:srgbClr val="2B5C82"/>
                </a:solidFill>
                <a:effectLst/>
                <a:latin typeface="Calibri" panose="020F0502020204030204" pitchFamily="34" charset="0"/>
              </a:rPr>
              <a:t>Ihre Ansprechpartner</a:t>
            </a:r>
          </a:p>
          <a:p>
            <a:r>
              <a:rPr lang="de-AT" sz="2000" b="1" dirty="0">
                <a:solidFill>
                  <a:srgbClr val="2B5C82"/>
                </a:solidFill>
                <a:latin typeface="Calibri" panose="020F0502020204030204" pitchFamily="34" charset="0"/>
              </a:rPr>
              <a:t>für die lokale EEG </a:t>
            </a:r>
            <a:r>
              <a:rPr lang="de-AT" sz="2000" b="1" dirty="0" err="1">
                <a:solidFill>
                  <a:srgbClr val="2B5C82"/>
                </a:solidFill>
                <a:latin typeface="Calibri" panose="020F0502020204030204" pitchFamily="34" charset="0"/>
              </a:rPr>
              <a:t>Innertreffling</a:t>
            </a:r>
            <a:r>
              <a:rPr lang="de-AT" sz="2000" b="1" dirty="0">
                <a:solidFill>
                  <a:srgbClr val="2B5C82"/>
                </a:solidFill>
                <a:latin typeface="Calibri" panose="020F0502020204030204" pitchFamily="34" charset="0"/>
              </a:rPr>
              <a:t> - Kreuzwirt</a:t>
            </a:r>
            <a:endParaRPr lang="de-AT" sz="2000" b="1" dirty="0">
              <a:solidFill>
                <a:srgbClr val="2B5C82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" name="Inhaltsplatzhalter 9" descr="Ein Bild, das Karte, Luftfotografie, Vogelperspektive, Verkehrsknotenpunkt enthält.&#10;&#10;Automatisch generierte Beschreibung">
            <a:extLst>
              <a:ext uri="{FF2B5EF4-FFF2-40B4-BE49-F238E27FC236}">
                <a16:creationId xmlns:a16="http://schemas.microsoft.com/office/drawing/2014/main" id="{9186D3AB-697E-E253-7A67-625C92C51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7800" y="2333855"/>
            <a:ext cx="5122929" cy="4176986"/>
          </a:xfr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ABB710B-FCD1-1F9B-9C37-3EDB2B2B622A}"/>
              </a:ext>
            </a:extLst>
          </p:cNvPr>
          <p:cNvSpPr txBox="1"/>
          <p:nvPr/>
        </p:nvSpPr>
        <p:spPr>
          <a:xfrm>
            <a:off x="625002" y="6709780"/>
            <a:ext cx="6805915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SzPct val="120000"/>
            </a:pPr>
            <a:r>
              <a:rPr lang="de-DE" sz="1600" b="1" dirty="0">
                <a:solidFill>
                  <a:srgbClr val="2B5C82"/>
                </a:solidFill>
                <a:latin typeface="Calibri"/>
                <a:cs typeface="Calibri"/>
              </a:rPr>
              <a:t>Mitgestalten!</a:t>
            </a:r>
          </a:p>
          <a:p>
            <a:pPr>
              <a:buSzPct val="120000"/>
            </a:pPr>
            <a:r>
              <a:rPr lang="de-DE" sz="1600" dirty="0">
                <a:solidFill>
                  <a:srgbClr val="2B5C82"/>
                </a:solidFill>
                <a:latin typeface="Calibri"/>
                <a:cs typeface="Calibri"/>
              </a:rPr>
              <a:t>Eine EEG wird am einfachsten als Verein gegründet. </a:t>
            </a:r>
          </a:p>
          <a:p>
            <a:pPr>
              <a:buSzPct val="120000"/>
            </a:pPr>
            <a:endParaRPr lang="de-DE" sz="1600" dirty="0">
              <a:solidFill>
                <a:srgbClr val="2B5C82"/>
              </a:solidFill>
              <a:latin typeface="Calibri"/>
              <a:cs typeface="Calibri"/>
            </a:endParaRPr>
          </a:p>
          <a:p>
            <a:pPr>
              <a:buSzPct val="120000"/>
            </a:pPr>
            <a:r>
              <a:rPr lang="de-DE" sz="1600" dirty="0">
                <a:solidFill>
                  <a:srgbClr val="2B5C82"/>
                </a:solidFill>
                <a:latin typeface="Calibri"/>
                <a:cs typeface="Calibri"/>
              </a:rPr>
              <a:t>Es gibt schon einige praktisch Beispiele für laufende Vereine, für Statuten, die Preisgestaltung sowie lokal verfügbare Hilfestellung und Ansprechpartner bei der Gründung.</a:t>
            </a:r>
          </a:p>
          <a:p>
            <a:pPr>
              <a:buSzPct val="120000"/>
            </a:pPr>
            <a:endParaRPr lang="de-DE" sz="1600" dirty="0">
              <a:solidFill>
                <a:srgbClr val="2B5C82"/>
              </a:solidFill>
              <a:latin typeface="Calibri"/>
              <a:cs typeface="Calibri"/>
            </a:endParaRPr>
          </a:p>
          <a:p>
            <a:pPr>
              <a:buSzPct val="120000"/>
            </a:pPr>
            <a:r>
              <a:rPr lang="de-DE" sz="1600" dirty="0">
                <a:solidFill>
                  <a:srgbClr val="2B5C82"/>
                </a:solidFill>
                <a:latin typeface="Calibri"/>
                <a:cs typeface="Calibri"/>
              </a:rPr>
              <a:t>Auf der nächsten Seite werden alle Informationen abgefragt, die für eine Teilnahme bei der EEG gebraucht werden!</a:t>
            </a:r>
          </a:p>
          <a:p>
            <a:pPr>
              <a:buSzPct val="120000"/>
            </a:pPr>
            <a:endParaRPr lang="de-DE" sz="1600" dirty="0">
              <a:solidFill>
                <a:srgbClr val="2B5C82"/>
              </a:solidFill>
              <a:latin typeface="Calibri"/>
              <a:cs typeface="Calibri"/>
            </a:endParaRPr>
          </a:p>
          <a:p>
            <a:pPr>
              <a:buSzPct val="120000"/>
            </a:pPr>
            <a:r>
              <a:rPr lang="de-DE" sz="1600" dirty="0">
                <a:solidFill>
                  <a:srgbClr val="2B5C82"/>
                </a:solidFill>
                <a:latin typeface="Calibri"/>
                <a:cs typeface="Calibri"/>
              </a:rPr>
              <a:t>Mehr Infos zu einer Gründung unter </a:t>
            </a:r>
          </a:p>
          <a:p>
            <a:pPr>
              <a:buSzPct val="120000"/>
            </a:pPr>
            <a:r>
              <a:rPr lang="de-DE" sz="1600">
                <a:solidFill>
                  <a:srgbClr val="2B5C82"/>
                </a:solidFill>
                <a:latin typeface="Calibri"/>
                <a:cs typeface="Calibri"/>
                <a:hlinkClick r:id="rId4"/>
              </a:rPr>
              <a:t>https://www.sterngartl-gusental.at/erneuerbare-energien/</a:t>
            </a:r>
            <a:r>
              <a:rPr lang="de-DE" sz="1600">
                <a:solidFill>
                  <a:srgbClr val="2B5C82"/>
                </a:solidFill>
                <a:latin typeface="Calibri"/>
                <a:cs typeface="Calibri"/>
              </a:rPr>
              <a:t>#####</a:t>
            </a:r>
          </a:p>
          <a:p>
            <a:pPr>
              <a:buSzPct val="120000"/>
            </a:pPr>
            <a:endParaRPr lang="de-DE" sz="1600" dirty="0">
              <a:solidFill>
                <a:srgbClr val="2B5C82"/>
              </a:solidFill>
              <a:latin typeface="Calibri"/>
              <a:cs typeface="Calibri"/>
            </a:endParaRPr>
          </a:p>
          <a:p>
            <a:pPr>
              <a:buSzPct val="120000"/>
            </a:pPr>
            <a:endParaRPr lang="de-AT" sz="1600" dirty="0">
              <a:solidFill>
                <a:srgbClr val="2B5C8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2600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A84A4B-2372-2790-0A83-842F76DE6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55805"/>
            <a:ext cx="6520220" cy="650426"/>
          </a:xfrm>
        </p:spPr>
        <p:txBody>
          <a:bodyPr/>
          <a:lstStyle/>
          <a:p>
            <a:r>
              <a:rPr lang="de-DE" sz="3600" b="1" dirty="0">
                <a:solidFill>
                  <a:srgbClr val="2B5C82"/>
                </a:solidFill>
                <a:latin typeface="Calibri" panose="020F0502020204030204" pitchFamily="34" charset="0"/>
                <a:ea typeface="+mn-ea"/>
                <a:cs typeface="+mn-cs"/>
              </a:rPr>
              <a:t>Ich möchte Strom teilen…</a:t>
            </a:r>
            <a:endParaRPr lang="de-AT" sz="3600" b="1" dirty="0">
              <a:solidFill>
                <a:srgbClr val="2B5C82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39B3251-09DA-6E4F-C375-5BA9A5E09ED4}"/>
              </a:ext>
            </a:extLst>
          </p:cNvPr>
          <p:cNvSpPr txBox="1"/>
          <p:nvPr/>
        </p:nvSpPr>
        <p:spPr>
          <a:xfrm>
            <a:off x="509811" y="1233993"/>
            <a:ext cx="6646869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Ich habe Interesse an der Teilnahme! (Ich bin Strombezieher = Rechnungsempfänger)</a:t>
            </a:r>
          </a:p>
          <a:p>
            <a:endParaRPr lang="de-DE" sz="1400" dirty="0"/>
          </a:p>
          <a:p>
            <a:pPr>
              <a:tabLst>
                <a:tab pos="2870200" algn="l"/>
              </a:tabLst>
            </a:pPr>
            <a:r>
              <a:rPr lang="de-AT" sz="1400" dirty="0"/>
              <a:t>Vorname: _____________________	Nachname: _____________________</a:t>
            </a:r>
          </a:p>
          <a:p>
            <a:pPr>
              <a:tabLst>
                <a:tab pos="2870200" algn="l"/>
              </a:tabLst>
            </a:pPr>
            <a:endParaRPr lang="de-AT" sz="1400" dirty="0"/>
          </a:p>
          <a:p>
            <a:pPr>
              <a:tabLst>
                <a:tab pos="1166813" algn="l"/>
                <a:tab pos="3228975" algn="l"/>
                <a:tab pos="5467350" algn="l"/>
              </a:tabLst>
            </a:pPr>
            <a:r>
              <a:rPr lang="de-AT" sz="1400" dirty="0"/>
              <a:t>PLZ: ________	Ort: __________________	Straße: _________________	Nr.: _____</a:t>
            </a:r>
          </a:p>
          <a:p>
            <a:pPr>
              <a:tabLst>
                <a:tab pos="1166813" algn="l"/>
                <a:tab pos="2870200" algn="l"/>
                <a:tab pos="4572000" algn="l"/>
              </a:tabLst>
            </a:pPr>
            <a:endParaRPr lang="de-AT" sz="1400" dirty="0"/>
          </a:p>
          <a:p>
            <a:pPr>
              <a:tabLst>
                <a:tab pos="1166813" algn="l"/>
                <a:tab pos="2870200" algn="l"/>
                <a:tab pos="4572000" algn="l"/>
              </a:tabLst>
            </a:pPr>
            <a:r>
              <a:rPr lang="de-AT" sz="1400" dirty="0"/>
              <a:t>Tel.: _____________________ 	Mail: _____________________</a:t>
            </a:r>
          </a:p>
          <a:p>
            <a:pPr>
              <a:tabLst>
                <a:tab pos="1166813" algn="l"/>
                <a:tab pos="2870200" algn="l"/>
                <a:tab pos="4572000" algn="l"/>
              </a:tabLst>
            </a:pPr>
            <a:endParaRPr lang="de-AT" sz="1400" dirty="0"/>
          </a:p>
          <a:p>
            <a:pPr>
              <a:tabLst>
                <a:tab pos="1166813" algn="l"/>
                <a:tab pos="2870200" algn="l"/>
                <a:tab pos="4572000" algn="l"/>
              </a:tabLst>
            </a:pPr>
            <a:r>
              <a:rPr lang="de-AT" sz="1400" dirty="0"/>
              <a:t>Ich bin:  ( ) Privatperson	( ) KMU	( ) ______________</a:t>
            </a:r>
          </a:p>
          <a:p>
            <a:pPr>
              <a:tabLst>
                <a:tab pos="1166813" algn="l"/>
                <a:tab pos="2870200" algn="l"/>
                <a:tab pos="4572000" algn="l"/>
              </a:tabLst>
            </a:pPr>
            <a:endParaRPr lang="de-AT" sz="1400" dirty="0"/>
          </a:p>
          <a:p>
            <a:pPr>
              <a:tabLst>
                <a:tab pos="1166813" algn="l"/>
                <a:tab pos="2870200" algn="l"/>
                <a:tab pos="4572000" algn="l"/>
              </a:tabLst>
            </a:pPr>
            <a:r>
              <a:rPr lang="de-DE" sz="1400" b="1" dirty="0"/>
              <a:t>Jede Information hilft uns bei der Planung.</a:t>
            </a:r>
          </a:p>
          <a:p>
            <a:pPr>
              <a:tabLst>
                <a:tab pos="1166813" algn="l"/>
                <a:tab pos="2870200" algn="l"/>
                <a:tab pos="4572000" algn="l"/>
              </a:tabLst>
            </a:pPr>
            <a:r>
              <a:rPr lang="de-DE" sz="1400" dirty="0"/>
              <a:t>Wenn wir Ihren Energiebedarf kennen, können wir Ihre Nutzung besser einschätzen</a:t>
            </a:r>
          </a:p>
          <a:p>
            <a:pPr>
              <a:tabLst>
                <a:tab pos="1166813" algn="l"/>
                <a:tab pos="2870200" algn="l"/>
                <a:tab pos="4572000" algn="l"/>
              </a:tabLst>
            </a:pPr>
            <a:r>
              <a:rPr lang="de-DE" sz="1400" dirty="0"/>
              <a:t>und später mögliche Vorschläge zur Optimierung machen.</a:t>
            </a:r>
            <a:endParaRPr lang="de-AT" sz="1400" dirty="0"/>
          </a:p>
          <a:p>
            <a:pPr>
              <a:tabLst>
                <a:tab pos="1166813" algn="l"/>
                <a:tab pos="2870200" algn="l"/>
                <a:tab pos="4572000" algn="l"/>
              </a:tabLst>
            </a:pPr>
            <a:endParaRPr lang="de-AT" sz="1400" b="1" dirty="0"/>
          </a:p>
          <a:p>
            <a:pPr>
              <a:tabLst>
                <a:tab pos="1166813" algn="l"/>
                <a:tab pos="2870200" algn="l"/>
                <a:tab pos="4572000" algn="l"/>
              </a:tabLst>
            </a:pPr>
            <a:r>
              <a:rPr lang="de-AT" sz="1400" b="1" dirty="0"/>
              <a:t>Bezugszählpunkt 1</a:t>
            </a:r>
          </a:p>
          <a:p>
            <a:pPr>
              <a:tabLst>
                <a:tab pos="1166813" algn="l"/>
                <a:tab pos="2870200" algn="l"/>
                <a:tab pos="4572000" algn="l"/>
              </a:tabLst>
            </a:pPr>
            <a:r>
              <a:rPr lang="de-AT" sz="1400" dirty="0"/>
              <a:t>Zählpunktnummer 1 AT00_ _00 _ _ _ _   _ _ _ _   _ _ _ _   _ _ _ _   _ _ _ _  _ _ _ _ _ </a:t>
            </a:r>
          </a:p>
          <a:p>
            <a:pPr>
              <a:tabLst>
                <a:tab pos="1166813" algn="l"/>
                <a:tab pos="2870200" algn="l"/>
                <a:tab pos="4572000" algn="l"/>
              </a:tabLst>
            </a:pPr>
            <a:endParaRPr lang="de-AT" sz="1400" dirty="0"/>
          </a:p>
          <a:p>
            <a:pPr>
              <a:tabLst>
                <a:tab pos="1166813" algn="l"/>
                <a:tab pos="2870200" algn="l"/>
                <a:tab pos="4572000" algn="l"/>
              </a:tabLst>
            </a:pPr>
            <a:r>
              <a:rPr lang="de-AT" sz="1400" dirty="0"/>
              <a:t>Mein Stromverbrauch für ZP1 ist: ____________ kWh pro Jahr</a:t>
            </a:r>
          </a:p>
          <a:p>
            <a:pPr>
              <a:tabLst>
                <a:tab pos="1166813" algn="l"/>
                <a:tab pos="2870200" algn="l"/>
                <a:tab pos="4572000" algn="l"/>
              </a:tabLst>
            </a:pPr>
            <a:endParaRPr lang="de-AT" sz="1400" dirty="0"/>
          </a:p>
          <a:p>
            <a:pPr>
              <a:tabLst>
                <a:tab pos="1166813" algn="l"/>
                <a:tab pos="2870200" algn="l"/>
                <a:tab pos="4572000" algn="l"/>
              </a:tabLst>
            </a:pPr>
            <a:r>
              <a:rPr lang="de-AT" sz="1400" b="1" dirty="0"/>
              <a:t>Bezugszählpunkt 2</a:t>
            </a:r>
          </a:p>
          <a:p>
            <a:pPr>
              <a:tabLst>
                <a:tab pos="1166813" algn="l"/>
                <a:tab pos="2870200" algn="l"/>
                <a:tab pos="4572000" algn="l"/>
              </a:tabLst>
            </a:pPr>
            <a:r>
              <a:rPr lang="de-AT" sz="1400" dirty="0"/>
              <a:t>Zählpunktnummer 2 AT00_ _00 _ _ _ _   _ _ _ _   _ _ _ _   _ _ _ _   _ _ _ _  _ _ _ _ _ </a:t>
            </a:r>
          </a:p>
          <a:p>
            <a:pPr>
              <a:tabLst>
                <a:tab pos="1166813" algn="l"/>
                <a:tab pos="2870200" algn="l"/>
                <a:tab pos="4572000" algn="l"/>
              </a:tabLst>
            </a:pPr>
            <a:endParaRPr lang="de-AT" sz="1400" dirty="0"/>
          </a:p>
          <a:p>
            <a:pPr>
              <a:tabLst>
                <a:tab pos="1166813" algn="l"/>
                <a:tab pos="2870200" algn="l"/>
                <a:tab pos="4572000" algn="l"/>
              </a:tabLst>
            </a:pPr>
            <a:r>
              <a:rPr lang="de-AT" sz="1400" dirty="0"/>
              <a:t>Mein Stromverbrauch für ZP2 : ____________ kWh pro Jahr</a:t>
            </a:r>
          </a:p>
          <a:p>
            <a:pPr>
              <a:tabLst>
                <a:tab pos="1166813" algn="l"/>
                <a:tab pos="2870200" algn="l"/>
                <a:tab pos="4572000" algn="l"/>
              </a:tabLst>
            </a:pPr>
            <a:endParaRPr lang="de-AT" sz="1400" dirty="0"/>
          </a:p>
          <a:p>
            <a:pPr>
              <a:tabLst>
                <a:tab pos="1166813" algn="l"/>
                <a:tab pos="2870200" algn="l"/>
                <a:tab pos="4572000" algn="l"/>
              </a:tabLst>
            </a:pPr>
            <a:r>
              <a:rPr lang="de-AT" sz="1400" b="1" dirty="0"/>
              <a:t>Erzeugungszählpunkt</a:t>
            </a:r>
          </a:p>
          <a:p>
            <a:pPr>
              <a:tabLst>
                <a:tab pos="1166813" algn="l"/>
                <a:tab pos="2870200" algn="l"/>
                <a:tab pos="4572000" algn="l"/>
              </a:tabLst>
            </a:pPr>
            <a:r>
              <a:rPr lang="de-AT" sz="1400" dirty="0"/>
              <a:t>Zählpunktnummer AT00_ _00 _ _ _ _   _ _ _ _   _ _ _ _   _ _ _ _   _ _ _ _  _ _ _ _ _ </a:t>
            </a:r>
          </a:p>
          <a:p>
            <a:pPr>
              <a:tabLst>
                <a:tab pos="1166813" algn="l"/>
                <a:tab pos="2870200" algn="l"/>
                <a:tab pos="4572000" algn="l"/>
              </a:tabLst>
            </a:pPr>
            <a:endParaRPr lang="de-AT" sz="1400" dirty="0"/>
          </a:p>
          <a:p>
            <a:pPr>
              <a:tabLst>
                <a:tab pos="1166813" algn="l"/>
                <a:tab pos="2870200" algn="l"/>
                <a:tab pos="4572000" algn="l"/>
              </a:tabLst>
            </a:pPr>
            <a:r>
              <a:rPr lang="de-AT" sz="1400" dirty="0"/>
              <a:t>Meine Stromerzeugung ist: __________ kWh mit einer PV-Anlage mit _____kWp</a:t>
            </a:r>
          </a:p>
          <a:p>
            <a:pPr>
              <a:tabLst>
                <a:tab pos="1166813" algn="l"/>
                <a:tab pos="2870200" algn="l"/>
                <a:tab pos="4572000" algn="l"/>
              </a:tabLst>
            </a:pPr>
            <a:endParaRPr lang="de-AT" sz="1400" dirty="0"/>
          </a:p>
          <a:p>
            <a:pPr>
              <a:tabLst>
                <a:tab pos="1166813" algn="l"/>
                <a:tab pos="2870200" algn="l"/>
                <a:tab pos="4572000" algn="l"/>
              </a:tabLst>
            </a:pPr>
            <a:r>
              <a:rPr lang="de-DE" sz="1400" dirty="0"/>
              <a:t>(  ) Ich habe Interesse an der Mitarbeit bei / Mitgestaltung der EEG!</a:t>
            </a:r>
          </a:p>
          <a:p>
            <a:pPr>
              <a:tabLst>
                <a:tab pos="1166813" algn="l"/>
                <a:tab pos="2870200" algn="l"/>
                <a:tab pos="4572000" algn="l"/>
              </a:tabLst>
            </a:pPr>
            <a:endParaRPr lang="de-DE" sz="1400" dirty="0"/>
          </a:p>
          <a:p>
            <a:pPr>
              <a:tabLst>
                <a:tab pos="1166813" algn="l"/>
                <a:tab pos="2870200" algn="l"/>
                <a:tab pos="4572000" algn="l"/>
              </a:tabLst>
            </a:pPr>
            <a:r>
              <a:rPr lang="de-DE" sz="1400" dirty="0"/>
              <a:t>(  )  Ich verfüge über eine geeignete Dachfläche für eine Bürgerbeteiligungsanlage</a:t>
            </a:r>
            <a:endParaRPr lang="de-AT" sz="1400" dirty="0"/>
          </a:p>
          <a:p>
            <a:pPr>
              <a:tabLst>
                <a:tab pos="1166813" algn="l"/>
                <a:tab pos="2870200" algn="l"/>
                <a:tab pos="4572000" algn="l"/>
              </a:tabLst>
            </a:pPr>
            <a:endParaRPr lang="de-AT" sz="1400" dirty="0"/>
          </a:p>
          <a:p>
            <a:pPr algn="l"/>
            <a:r>
              <a:rPr lang="de-DE" sz="1200" b="0" i="0" u="none" strike="noStrike" baseline="0" dirty="0">
                <a:solidFill>
                  <a:srgbClr val="000B0E"/>
                </a:solidFill>
              </a:rPr>
              <a:t>Ich erteile hiermit ausdrücklich meine Zustimmung, dass die ##### meine Daten</a:t>
            </a:r>
          </a:p>
          <a:p>
            <a:pPr algn="l"/>
            <a:r>
              <a:rPr lang="de-DE" sz="1200" b="0" i="0" u="none" strike="noStrike" baseline="0" dirty="0">
                <a:solidFill>
                  <a:srgbClr val="000B0E"/>
                </a:solidFill>
              </a:rPr>
              <a:t>elektronisch verarbeiten bzw. verwenden darf. Ich habe das Recht auf Auskunft über meine</a:t>
            </a:r>
          </a:p>
          <a:p>
            <a:pPr algn="l"/>
            <a:r>
              <a:rPr lang="de-DE" sz="1200" b="0" i="0" u="none" strike="noStrike" baseline="0" dirty="0">
                <a:solidFill>
                  <a:srgbClr val="000B0E"/>
                </a:solidFill>
              </a:rPr>
              <a:t>verarbeiteten personenbezogenen Daten sowie ein Recht auf Berichtigung, Löschung oder</a:t>
            </a:r>
          </a:p>
          <a:p>
            <a:pPr algn="l"/>
            <a:r>
              <a:rPr lang="de-DE" sz="1200" b="0" i="0" u="none" strike="noStrike" baseline="0" dirty="0">
                <a:solidFill>
                  <a:srgbClr val="000B0E"/>
                </a:solidFill>
              </a:rPr>
              <a:t>Einschränkung der Verarbeitung meiner personenbezogenen Daten.</a:t>
            </a:r>
          </a:p>
          <a:p>
            <a:pPr algn="l"/>
            <a:r>
              <a:rPr lang="de-DE" sz="1200" b="0" i="0" u="none" strike="noStrike" baseline="0" dirty="0">
                <a:solidFill>
                  <a:srgbClr val="000B0E"/>
                </a:solidFill>
              </a:rPr>
              <a:t>Ich stimme hiermit ausdrücklich zu, dass mir auch zukünftig in periodischen Abständen</a:t>
            </a:r>
          </a:p>
          <a:p>
            <a:pPr algn="l"/>
            <a:r>
              <a:rPr lang="de-DE" sz="1200" b="0" i="0" u="none" strike="noStrike" baseline="0" dirty="0">
                <a:solidFill>
                  <a:srgbClr val="000B0E"/>
                </a:solidFill>
              </a:rPr>
              <a:t>Newsletter, Einladungen und dergleichen übermittelt werden können.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113937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a0d17a2-3c03-4d23-9515-414b7d3dcb8d">
      <Terms xmlns="http://schemas.microsoft.com/office/infopath/2007/PartnerControls"/>
    </lcf76f155ced4ddcb4097134ff3c332f>
    <TaxCatchAll xmlns="fefe74bc-d673-4cd4-aa2a-30e2f0647fe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E73D6AE038464DA703DB9BB72B4A4D" ma:contentTypeVersion="13" ma:contentTypeDescription="Ein neues Dokument erstellen." ma:contentTypeScope="" ma:versionID="01357ae25a3e9726062bd714ed8ddc74">
  <xsd:schema xmlns:xsd="http://www.w3.org/2001/XMLSchema" xmlns:xs="http://www.w3.org/2001/XMLSchema" xmlns:p="http://schemas.microsoft.com/office/2006/metadata/properties" xmlns:ns2="8a0d17a2-3c03-4d23-9515-414b7d3dcb8d" xmlns:ns3="fefe74bc-d673-4cd4-aa2a-30e2f0647fe5" targetNamespace="http://schemas.microsoft.com/office/2006/metadata/properties" ma:root="true" ma:fieldsID="8cd9eb30551c504f37d30f377ac9bd19" ns2:_="" ns3:_="">
    <xsd:import namespace="8a0d17a2-3c03-4d23-9515-414b7d3dcb8d"/>
    <xsd:import namespace="fefe74bc-d673-4cd4-aa2a-30e2f0647f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0d17a2-3c03-4d23-9515-414b7d3dcb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97d73f73-fe70-4557-9664-d0f0246ce5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fe74bc-d673-4cd4-aa2a-30e2f0647fe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f43dca4-e4b9-4cbf-bd9c-14fb31eb6bdd}" ma:internalName="TaxCatchAll" ma:showField="CatchAllData" ma:web="fefe74bc-d673-4cd4-aa2a-30e2f0647f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2E7F20-FEF8-478B-BC55-39DECA6B7D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A9D240-E1E4-4D4E-BD22-671D5B42500A}">
  <ds:schemaRefs>
    <ds:schemaRef ds:uri="http://purl.org/dc/elements/1.1/"/>
    <ds:schemaRef ds:uri="165862f5-3ba3-4ecf-8286-b0051fd7c8e6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53df2b50-58d1-42a6-9827-eabe3a05731f"/>
    <ds:schemaRef ds:uri="http://schemas.microsoft.com/office/2006/metadata/properties"/>
    <ds:schemaRef ds:uri="8a0d17a2-3c03-4d23-9515-414b7d3dcb8d"/>
    <ds:schemaRef ds:uri="fefe74bc-d673-4cd4-aa2a-30e2f0647fe5"/>
  </ds:schemaRefs>
</ds:datastoreItem>
</file>

<file path=customXml/itemProps3.xml><?xml version="1.0" encoding="utf-8"?>
<ds:datastoreItem xmlns:ds="http://schemas.openxmlformats.org/officeDocument/2006/customXml" ds:itemID="{4261EED2-C450-404D-9C7E-EBCE793B87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0d17a2-3c03-4d23-9515-414b7d3dcb8d"/>
    <ds:schemaRef ds:uri="fefe74bc-d673-4cd4-aa2a-30e2f0647f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</Words>
  <Application>Microsoft Office PowerPoint</Application>
  <PresentationFormat>Benutzerdefiniert</PresentationFormat>
  <Paragraphs>76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Ich möchte Strom teilen…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Barbara Jaumann</dc:creator>
  <cp:lastModifiedBy>Martin Danner</cp:lastModifiedBy>
  <cp:revision>80</cp:revision>
  <dcterms:created xsi:type="dcterms:W3CDTF">2022-12-09T12:20:21Z</dcterms:created>
  <dcterms:modified xsi:type="dcterms:W3CDTF">2023-10-23T13:23:02Z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0x010100A9E73D6AE038464DA703DB9BB72B4A4D</vt:lpwstr>
  </property>
</Properties>
</file>